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Futura Bold" charset="1" panose="020B0702020204020203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  <p:embeddedFont>
      <p:font typeface="Times New Roman Bold" charset="1" panose="02030802070405020303"/>
      <p:regular r:id="rId23"/>
    </p:embeddedFont>
    <p:embeddedFont>
      <p:font typeface="Times New Roman" charset="1" panose="02030502070405020303"/>
      <p:regular r:id="rId24"/>
    </p:embeddedFont>
    <p:embeddedFont>
      <p:font typeface="Futura" charset="1" panose="020B05020202040203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VAGvU34mwwE.mp4" Type="http://schemas.openxmlformats.org/officeDocument/2006/relationships/video"/><Relationship Id="rId5" Target="../media/VAGvU34mwwE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https://github.com/Kalaiiiiii/Smart-CAPTCHA-Aid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85886" y="1751005"/>
            <a:ext cx="5223049" cy="7382402"/>
          </a:xfrm>
          <a:custGeom>
            <a:avLst/>
            <a:gdLst/>
            <a:ahLst/>
            <a:cxnLst/>
            <a:rect r="r" b="b" t="t" l="l"/>
            <a:pathLst>
              <a:path h="7382402" w="5223049">
                <a:moveTo>
                  <a:pt x="0" y="0"/>
                </a:moveTo>
                <a:lnTo>
                  <a:pt x="5223050" y="0"/>
                </a:lnTo>
                <a:lnTo>
                  <a:pt x="5223050" y="7382402"/>
                </a:lnTo>
                <a:lnTo>
                  <a:pt x="0" y="7382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4764" y="1153593"/>
            <a:ext cx="5029317" cy="761911"/>
          </a:xfrm>
          <a:custGeom>
            <a:avLst/>
            <a:gdLst/>
            <a:ahLst/>
            <a:cxnLst/>
            <a:rect r="r" b="b" t="t" l="l"/>
            <a:pathLst>
              <a:path h="761911" w="5029317">
                <a:moveTo>
                  <a:pt x="0" y="0"/>
                </a:moveTo>
                <a:lnTo>
                  <a:pt x="5029317" y="0"/>
                </a:lnTo>
                <a:lnTo>
                  <a:pt x="5029317" y="761911"/>
                </a:lnTo>
                <a:lnTo>
                  <a:pt x="0" y="761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1399" r="0" b="-27869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62911" y="1090215"/>
            <a:ext cx="2488663" cy="825289"/>
          </a:xfrm>
          <a:custGeom>
            <a:avLst/>
            <a:gdLst/>
            <a:ahLst/>
            <a:cxnLst/>
            <a:rect r="r" b="b" t="t" l="l"/>
            <a:pathLst>
              <a:path h="825289" w="2488663">
                <a:moveTo>
                  <a:pt x="0" y="0"/>
                </a:moveTo>
                <a:lnTo>
                  <a:pt x="2488663" y="0"/>
                </a:lnTo>
                <a:lnTo>
                  <a:pt x="2488663" y="825289"/>
                </a:lnTo>
                <a:lnTo>
                  <a:pt x="0" y="825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96741" y="2178070"/>
            <a:ext cx="7689146" cy="65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429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IBM AI-ML Internship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2136" y="3106208"/>
            <a:ext cx="11990666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Title:  Smart-CAPTCHA-Aid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 of an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AI-Based OCR Tool for Reading </a:t>
            </a:r>
          </a:p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CAPTCHA Challenges Aloud to Visually Impaired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7400" y="4963582"/>
            <a:ext cx="16230600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314"/>
                </a:solidFill>
                <a:latin typeface="Canva Sans"/>
                <a:ea typeface="Canva Sans"/>
                <a:cs typeface="Canva Sans"/>
                <a:sym typeface="Canva Sans"/>
              </a:rPr>
              <a:t>Presented by: </a:t>
            </a:r>
            <a:r>
              <a:rPr lang="en-US" sz="3000" b="true">
                <a:solidFill>
                  <a:srgbClr val="1013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Beginner’s luck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314"/>
                </a:solidFill>
                <a:latin typeface="Canva Sans"/>
                <a:ea typeface="Canva Sans"/>
                <a:cs typeface="Canva Sans"/>
                <a:sym typeface="Canva Sans"/>
              </a:rPr>
              <a:t>Group Members: </a:t>
            </a:r>
          </a:p>
          <a:p>
            <a:pPr algn="just" marL="647702" indent="-323851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1013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Kalaiyarasi</a:t>
            </a:r>
          </a:p>
          <a:p>
            <a:pPr algn="just" marL="647702" indent="-323851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1013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Abitha Prasad</a:t>
            </a:r>
          </a:p>
          <a:p>
            <a:pPr algn="just" marL="647702" indent="-323851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1013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Aleena M B</a:t>
            </a:r>
          </a:p>
          <a:p>
            <a:pPr algn="just" marL="647702" indent="-323851" lvl="1">
              <a:lnSpc>
                <a:spcPts val="4200"/>
              </a:lnSpc>
              <a:buAutoNum type="arabicPeriod" startAt="1"/>
            </a:pPr>
            <a:r>
              <a:rPr lang="en-US" b="true" sz="3000">
                <a:solidFill>
                  <a:srgbClr val="1013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Angel Theres Sanoj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01314"/>
                </a:solidFill>
                <a:latin typeface="Canva Sans"/>
                <a:ea typeface="Canva Sans"/>
                <a:cs typeface="Canva Sans"/>
                <a:sym typeface="Canva Sans"/>
              </a:rPr>
              <a:t>College: </a:t>
            </a:r>
            <a:r>
              <a:rPr lang="en-US" sz="3000" b="true">
                <a:solidFill>
                  <a:srgbClr val="10131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Rajagiri School of Engineering &amp;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8664" y="-92866"/>
            <a:ext cx="19802705" cy="10510184"/>
            <a:chOff x="0" y="0"/>
            <a:chExt cx="5215527" cy="27681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15527" cy="2768114"/>
            </a:xfrm>
            <a:custGeom>
              <a:avLst/>
              <a:gdLst/>
              <a:ahLst/>
              <a:cxnLst/>
              <a:rect r="r" b="b" t="t" l="l"/>
              <a:pathLst>
                <a:path h="2768114" w="5215527">
                  <a:moveTo>
                    <a:pt x="19939" y="0"/>
                  </a:moveTo>
                  <a:lnTo>
                    <a:pt x="5195588" y="0"/>
                  </a:lnTo>
                  <a:cubicBezTo>
                    <a:pt x="5200876" y="0"/>
                    <a:pt x="5205948" y="2101"/>
                    <a:pt x="5209687" y="5840"/>
                  </a:cubicBezTo>
                  <a:cubicBezTo>
                    <a:pt x="5213426" y="9579"/>
                    <a:pt x="5215527" y="14651"/>
                    <a:pt x="5215527" y="19939"/>
                  </a:cubicBezTo>
                  <a:lnTo>
                    <a:pt x="5215527" y="2748176"/>
                  </a:lnTo>
                  <a:cubicBezTo>
                    <a:pt x="5215527" y="2759188"/>
                    <a:pt x="5206600" y="2768114"/>
                    <a:pt x="5195588" y="2768114"/>
                  </a:cubicBezTo>
                  <a:lnTo>
                    <a:pt x="19939" y="2768114"/>
                  </a:lnTo>
                  <a:cubicBezTo>
                    <a:pt x="8927" y="2768114"/>
                    <a:pt x="0" y="2759188"/>
                    <a:pt x="0" y="2748176"/>
                  </a:cubicBezTo>
                  <a:lnTo>
                    <a:pt x="0" y="19939"/>
                  </a:lnTo>
                  <a:cubicBezTo>
                    <a:pt x="0" y="8927"/>
                    <a:pt x="8927" y="0"/>
                    <a:pt x="199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15527" cy="2806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1374" r="0" b="1374"/>
          <a:stretch>
            <a:fillRect/>
          </a:stretch>
        </p:blipFill>
        <p:spPr>
          <a:xfrm flipH="false" flipV="false" rot="0">
            <a:off x="0" y="1181100"/>
            <a:ext cx="18288000" cy="9105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911679" y="79374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14438" y="2421851"/>
            <a:ext cx="14059123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Platform: Google Colab,Gradio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Languages/Libraries: Python, TensorFlow/Keras, NumPy, Matplotlib, OpenCV, sklearn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11679" y="1132024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 and Resources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11679" y="4194174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Effectiveness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4438" y="5423264"/>
            <a:ext cx="14059123" cy="194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Makes CAPTCHA readable for visually impaired users.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Promotes digital inclusivity and autonomy.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Aligns directly with SDG Goal 10: Reduced Inequalities.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for real-world deployment in screen readers or browser extensions.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14438" y="2421851"/>
            <a:ext cx="14059123" cy="194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Simple, lightweight, and easy to implement.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publicly available datasets.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using free tools (Google Colab), so it’s accessible to all.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integrated into existing accessibility tools.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11679" y="1132024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It Will Work?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11679" y="4375629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 and 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4438" y="5423264"/>
            <a:ext cx="14059123" cy="289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Summary: Built a working CAPTCHA reader that converts visual CAPTCHA to text </a:t>
            </a:r>
          </a:p>
          <a:p>
            <a:pPr algn="l">
              <a:lnSpc>
                <a:spcPts val="3779"/>
              </a:lnSpc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 complex/distorted CAPTCHAs.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to audio CAPTCHAs.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 as browser plugin or assistive mobile app.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generalization across unseen CAPTCHA styles.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9468257" cy="8229600"/>
            <a:chOff x="0" y="0"/>
            <a:chExt cx="2493697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3697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93697">
                  <a:moveTo>
                    <a:pt x="41701" y="0"/>
                  </a:moveTo>
                  <a:lnTo>
                    <a:pt x="2451996" y="0"/>
                  </a:lnTo>
                  <a:cubicBezTo>
                    <a:pt x="2463056" y="0"/>
                    <a:pt x="2473663" y="4394"/>
                    <a:pt x="2481483" y="12214"/>
                  </a:cubicBezTo>
                  <a:cubicBezTo>
                    <a:pt x="2489304" y="20035"/>
                    <a:pt x="2493697" y="30641"/>
                    <a:pt x="2493697" y="41701"/>
                  </a:cubicBezTo>
                  <a:lnTo>
                    <a:pt x="2493697" y="2125766"/>
                  </a:lnTo>
                  <a:cubicBezTo>
                    <a:pt x="2493697" y="2136825"/>
                    <a:pt x="2489304" y="2147432"/>
                    <a:pt x="2481483" y="2155253"/>
                  </a:cubicBezTo>
                  <a:cubicBezTo>
                    <a:pt x="2473663" y="2163073"/>
                    <a:pt x="2463056" y="2167467"/>
                    <a:pt x="2451996" y="2167467"/>
                  </a:cubicBezTo>
                  <a:lnTo>
                    <a:pt x="41701" y="2167467"/>
                  </a:lnTo>
                  <a:cubicBezTo>
                    <a:pt x="30641" y="2167467"/>
                    <a:pt x="20035" y="2163073"/>
                    <a:pt x="12214" y="2155253"/>
                  </a:cubicBezTo>
                  <a:cubicBezTo>
                    <a:pt x="4394" y="2147432"/>
                    <a:pt x="0" y="2136825"/>
                    <a:pt x="0" y="2125766"/>
                  </a:cubicBezTo>
                  <a:lnTo>
                    <a:pt x="0" y="41701"/>
                  </a:lnTo>
                  <a:cubicBezTo>
                    <a:pt x="0" y="30641"/>
                    <a:pt x="4394" y="20035"/>
                    <a:pt x="12214" y="12214"/>
                  </a:cubicBezTo>
                  <a:cubicBezTo>
                    <a:pt x="20035" y="4394"/>
                    <a:pt x="30641" y="0"/>
                    <a:pt x="41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9369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69088" y="3016043"/>
            <a:ext cx="5490212" cy="4254914"/>
          </a:xfrm>
          <a:custGeom>
            <a:avLst/>
            <a:gdLst/>
            <a:ahLst/>
            <a:cxnLst/>
            <a:rect r="r" b="b" t="t" l="l"/>
            <a:pathLst>
              <a:path h="4254914" w="5490212">
                <a:moveTo>
                  <a:pt x="0" y="0"/>
                </a:moveTo>
                <a:lnTo>
                  <a:pt x="5490212" y="0"/>
                </a:lnTo>
                <a:lnTo>
                  <a:pt x="5490212" y="4254914"/>
                </a:lnTo>
                <a:lnTo>
                  <a:pt x="0" y="4254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4068" y="4408170"/>
            <a:ext cx="7996120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u="sng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  <a:hlinkClick r:id="rId4" tooltip="https://github.com/Kalaiiiiii/Smart-CAPTCHA-Aid"/>
              </a:rPr>
              <a:t>https://github.com/Kalaiiiiii/Smart-CAPTCHA-Aid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0108" y="1364342"/>
            <a:ext cx="7996120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LINK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894672" y="2483993"/>
            <a:ext cx="7478402" cy="6774307"/>
          </a:xfrm>
          <a:custGeom>
            <a:avLst/>
            <a:gdLst/>
            <a:ahLst/>
            <a:cxnLst/>
            <a:rect r="r" b="b" t="t" l="l"/>
            <a:pathLst>
              <a:path h="6774307" w="7478402">
                <a:moveTo>
                  <a:pt x="7478402" y="0"/>
                </a:moveTo>
                <a:lnTo>
                  <a:pt x="0" y="0"/>
                </a:lnTo>
                <a:lnTo>
                  <a:pt x="0" y="6774307"/>
                </a:lnTo>
                <a:lnTo>
                  <a:pt x="7478402" y="6774307"/>
                </a:lnTo>
                <a:lnTo>
                  <a:pt x="7478402" y="0"/>
                </a:lnTo>
                <a:close/>
              </a:path>
            </a:pathLst>
          </a:custGeom>
          <a:blipFill>
            <a:blip r:embed="rId3"/>
            <a:stretch>
              <a:fillRect l="0" t="0" r="0" b="-3381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82558" y="4579436"/>
            <a:ext cx="5747211" cy="324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Let's work together to harness the power of AI in education while upholding ethical principles.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             </a:t>
            </a: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-</a:t>
            </a: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Beginner’s luck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82558" y="3261178"/>
            <a:ext cx="5747211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862446"/>
            <a:ext cx="3745804" cy="3455504"/>
          </a:xfrm>
          <a:custGeom>
            <a:avLst/>
            <a:gdLst/>
            <a:ahLst/>
            <a:cxnLst/>
            <a:rect r="r" b="b" t="t" l="l"/>
            <a:pathLst>
              <a:path h="3455504" w="3745804">
                <a:moveTo>
                  <a:pt x="0" y="0"/>
                </a:moveTo>
                <a:lnTo>
                  <a:pt x="3745804" y="0"/>
                </a:lnTo>
                <a:lnTo>
                  <a:pt x="3745804" y="3455504"/>
                </a:lnTo>
                <a:lnTo>
                  <a:pt x="0" y="3455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34839" y="1755563"/>
            <a:ext cx="11867566" cy="717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Overview: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CAPTCHA is widely used to protect websites from bots.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Text-based CAPTCHAs require users to visually identify and enter distorted text/images.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effective, these CAPTCHAs present significant accessibility barriers for visually impaired users.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Current Challenges: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Visually impaired users cannot interpret visual CAPTCHAs without external help.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CAPTCHA alternatives (like audio CAPTCHAs) are often unclear, distorted, or unavailable.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inclusive design limits equal access to digital services.</a:t>
            </a: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Potential Solution: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an AI-powered OCR tool to extract and convert CAPTCHA text into speech.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29862" y="1055321"/>
            <a:ext cx="6449995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65765" y="4830641"/>
            <a:ext cx="3593535" cy="3517172"/>
          </a:xfrm>
          <a:custGeom>
            <a:avLst/>
            <a:gdLst/>
            <a:ahLst/>
            <a:cxnLst/>
            <a:rect r="r" b="b" t="t" l="l"/>
            <a:pathLst>
              <a:path h="3517172" w="3593535">
                <a:moveTo>
                  <a:pt x="0" y="0"/>
                </a:moveTo>
                <a:lnTo>
                  <a:pt x="3593535" y="0"/>
                </a:lnTo>
                <a:lnTo>
                  <a:pt x="3593535" y="3517172"/>
                </a:lnTo>
                <a:lnTo>
                  <a:pt x="0" y="3517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2299" y="2345132"/>
            <a:ext cx="11963466" cy="6227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an AI-powered solution that makes text-based CAPTCHA challenges accessible for visually impaired users by converting CAPTCHA images into spoken output using OCR and text-to-speech technologies.</a:t>
            </a: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Specific Goals: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Optical Character Recognition (OCR) to accurately extract text from CAPTCHA images.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the solution on Google Colab for easy prototyping and testing.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the extracted text into speech output using text-to-speech libraries.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minimal user interaction to promote independent usage by visually impaired users.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 the model on sample CAPTCHA datasets for reliability and usability.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37577" y="1137571"/>
            <a:ext cx="7252647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9144" y="1684912"/>
            <a:ext cx="3692027" cy="7573388"/>
          </a:xfrm>
          <a:custGeom>
            <a:avLst/>
            <a:gdLst/>
            <a:ahLst/>
            <a:cxnLst/>
            <a:rect r="r" b="b" t="t" l="l"/>
            <a:pathLst>
              <a:path h="7573388" w="3692027">
                <a:moveTo>
                  <a:pt x="0" y="0"/>
                </a:moveTo>
                <a:lnTo>
                  <a:pt x="3692026" y="0"/>
                </a:lnTo>
                <a:lnTo>
                  <a:pt x="3692026" y="7573388"/>
                </a:lnTo>
                <a:lnTo>
                  <a:pt x="0" y="7573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91170" y="2260448"/>
            <a:ext cx="12010506" cy="670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 Chosen: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SDG 10 – Reduced Inequalities</a:t>
            </a: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Statement: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Visually impaired users face significant barriers in accessing websites protected by visual text-based CAPTCHAs. Existing alternatives like audio CAPTCHAs are often ineffective, distorted, or unavailable.</a:t>
            </a: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Rationale: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CAPTCHA systems are essential for cybersecurity but exclude individuals with visual impairments.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Equal digital access is a right; barriers to CAPTCHA access limit independence.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 OCR-based CAPTCHA reader enables inclusive web access, aligning directly with SDG 10 by promoting digital equality and accessible technology for all.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2455" y="1114999"/>
            <a:ext cx="10237574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Sustainable Development Goal (SDG)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382086" cy="8229600"/>
            <a:chOff x="0" y="0"/>
            <a:chExt cx="431462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4623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14623">
                  <a:moveTo>
                    <a:pt x="24102" y="0"/>
                  </a:moveTo>
                  <a:lnTo>
                    <a:pt x="4290522" y="0"/>
                  </a:lnTo>
                  <a:cubicBezTo>
                    <a:pt x="4296914" y="0"/>
                    <a:pt x="4303044" y="2539"/>
                    <a:pt x="4307564" y="7059"/>
                  </a:cubicBezTo>
                  <a:cubicBezTo>
                    <a:pt x="4312084" y="11579"/>
                    <a:pt x="4314623" y="17710"/>
                    <a:pt x="4314623" y="24102"/>
                  </a:cubicBezTo>
                  <a:lnTo>
                    <a:pt x="4314623" y="2143365"/>
                  </a:lnTo>
                  <a:cubicBezTo>
                    <a:pt x="4314623" y="2149757"/>
                    <a:pt x="4312084" y="2155888"/>
                    <a:pt x="4307564" y="2160407"/>
                  </a:cubicBezTo>
                  <a:cubicBezTo>
                    <a:pt x="4303044" y="2164927"/>
                    <a:pt x="4296914" y="2167467"/>
                    <a:pt x="4290522" y="2167467"/>
                  </a:cubicBezTo>
                  <a:lnTo>
                    <a:pt x="24102" y="2167467"/>
                  </a:lnTo>
                  <a:cubicBezTo>
                    <a:pt x="17710" y="2167467"/>
                    <a:pt x="11579" y="2164927"/>
                    <a:pt x="7059" y="2160407"/>
                  </a:cubicBezTo>
                  <a:cubicBezTo>
                    <a:pt x="2539" y="2155888"/>
                    <a:pt x="0" y="2149757"/>
                    <a:pt x="0" y="2143365"/>
                  </a:cubicBezTo>
                  <a:lnTo>
                    <a:pt x="0" y="24102"/>
                  </a:lnTo>
                  <a:cubicBezTo>
                    <a:pt x="0" y="17710"/>
                    <a:pt x="2539" y="11579"/>
                    <a:pt x="7059" y="7059"/>
                  </a:cubicBezTo>
                  <a:cubicBezTo>
                    <a:pt x="11579" y="2539"/>
                    <a:pt x="17710" y="0"/>
                    <a:pt x="241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1462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87283" y="3544921"/>
            <a:ext cx="4136014" cy="4706702"/>
          </a:xfrm>
          <a:custGeom>
            <a:avLst/>
            <a:gdLst/>
            <a:ahLst/>
            <a:cxnLst/>
            <a:rect r="r" b="b" t="t" l="l"/>
            <a:pathLst>
              <a:path h="4706702" w="4136014">
                <a:moveTo>
                  <a:pt x="0" y="0"/>
                </a:moveTo>
                <a:lnTo>
                  <a:pt x="4136014" y="0"/>
                </a:lnTo>
                <a:lnTo>
                  <a:pt x="4136014" y="4706702"/>
                </a:lnTo>
                <a:lnTo>
                  <a:pt x="0" y="4706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8091" y="1192775"/>
            <a:ext cx="10929763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Collection and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35470" y="2976678"/>
            <a:ext cx="8105442" cy="527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Source: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CAPTCHA image dataset from archive.zip with a subfolder samples.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Preprocessing Steps: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Unzipped and loaded images in Google Colab.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Resized images to uniform dimensions (e.g., 50×200).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Converted to grayscale.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pixel values.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Extracted labels from filenames.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382086" cy="8229600"/>
            <a:chOff x="0" y="0"/>
            <a:chExt cx="4314623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14623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14623">
                  <a:moveTo>
                    <a:pt x="24102" y="0"/>
                  </a:moveTo>
                  <a:lnTo>
                    <a:pt x="4290522" y="0"/>
                  </a:lnTo>
                  <a:cubicBezTo>
                    <a:pt x="4296914" y="0"/>
                    <a:pt x="4303044" y="2539"/>
                    <a:pt x="4307564" y="7059"/>
                  </a:cubicBezTo>
                  <a:cubicBezTo>
                    <a:pt x="4312084" y="11579"/>
                    <a:pt x="4314623" y="17710"/>
                    <a:pt x="4314623" y="24102"/>
                  </a:cubicBezTo>
                  <a:lnTo>
                    <a:pt x="4314623" y="2143365"/>
                  </a:lnTo>
                  <a:cubicBezTo>
                    <a:pt x="4314623" y="2149757"/>
                    <a:pt x="4312084" y="2155888"/>
                    <a:pt x="4307564" y="2160407"/>
                  </a:cubicBezTo>
                  <a:cubicBezTo>
                    <a:pt x="4303044" y="2164927"/>
                    <a:pt x="4296914" y="2167467"/>
                    <a:pt x="4290522" y="2167467"/>
                  </a:cubicBezTo>
                  <a:lnTo>
                    <a:pt x="24102" y="2167467"/>
                  </a:lnTo>
                  <a:cubicBezTo>
                    <a:pt x="17710" y="2167467"/>
                    <a:pt x="11579" y="2164927"/>
                    <a:pt x="7059" y="2160407"/>
                  </a:cubicBezTo>
                  <a:cubicBezTo>
                    <a:pt x="2539" y="2155888"/>
                    <a:pt x="0" y="2149757"/>
                    <a:pt x="0" y="2143365"/>
                  </a:cubicBezTo>
                  <a:lnTo>
                    <a:pt x="0" y="24102"/>
                  </a:lnTo>
                  <a:cubicBezTo>
                    <a:pt x="0" y="17710"/>
                    <a:pt x="2539" y="11579"/>
                    <a:pt x="7059" y="7059"/>
                  </a:cubicBezTo>
                  <a:cubicBezTo>
                    <a:pt x="11579" y="2539"/>
                    <a:pt x="17710" y="0"/>
                    <a:pt x="241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1462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76072" y="2142101"/>
            <a:ext cx="14420866" cy="6871899"/>
          </a:xfrm>
          <a:custGeom>
            <a:avLst/>
            <a:gdLst/>
            <a:ahLst/>
            <a:cxnLst/>
            <a:rect r="r" b="b" t="t" l="l"/>
            <a:pathLst>
              <a:path h="6871899" w="14420866">
                <a:moveTo>
                  <a:pt x="0" y="0"/>
                </a:moveTo>
                <a:lnTo>
                  <a:pt x="14420867" y="0"/>
                </a:lnTo>
                <a:lnTo>
                  <a:pt x="14420867" y="6871899"/>
                </a:lnTo>
                <a:lnTo>
                  <a:pt x="0" y="6871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8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8091" y="1192775"/>
            <a:ext cx="10929763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Collection and Preprocessing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90059" y="2891077"/>
            <a:ext cx="4504845" cy="4504845"/>
          </a:xfrm>
          <a:custGeom>
            <a:avLst/>
            <a:gdLst/>
            <a:ahLst/>
            <a:cxnLst/>
            <a:rect r="r" b="b" t="t" l="l"/>
            <a:pathLst>
              <a:path h="4504845" w="4504845">
                <a:moveTo>
                  <a:pt x="0" y="0"/>
                </a:moveTo>
                <a:lnTo>
                  <a:pt x="4504845" y="0"/>
                </a:lnTo>
                <a:lnTo>
                  <a:pt x="4504845" y="4504846"/>
                </a:lnTo>
                <a:lnTo>
                  <a:pt x="0" y="4504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74029" y="3278138"/>
            <a:ext cx="8573964" cy="527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type: </a:t>
            </a:r>
          </a:p>
          <a:p>
            <a:pPr algn="l">
              <a:lnSpc>
                <a:spcPts val="3779"/>
              </a:lnSpc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CNN-based multi-output classifier.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Framework: </a:t>
            </a:r>
          </a:p>
          <a:p>
            <a:pPr algn="l">
              <a:lnSpc>
                <a:spcPts val="3779"/>
              </a:lnSpc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TensorFlow/Keras (in Google Colab).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Architecture: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convolution layers → MaxPooling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 spc="-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Flatten + 5 Dense outputs (one per CAPTCHA character)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911679" y="1217914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Development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74089" y="1917036"/>
            <a:ext cx="14853625" cy="7105215"/>
          </a:xfrm>
          <a:custGeom>
            <a:avLst/>
            <a:gdLst/>
            <a:ahLst/>
            <a:cxnLst/>
            <a:rect r="r" b="b" t="t" l="l"/>
            <a:pathLst>
              <a:path h="7105215" w="14853625">
                <a:moveTo>
                  <a:pt x="0" y="0"/>
                </a:moveTo>
                <a:lnTo>
                  <a:pt x="14853626" y="0"/>
                </a:lnTo>
                <a:lnTo>
                  <a:pt x="14853626" y="7105215"/>
                </a:lnTo>
                <a:lnTo>
                  <a:pt x="0" y="710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59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61498" y="1032375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Development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21289" y="2930156"/>
            <a:ext cx="14086554" cy="6276481"/>
          </a:xfrm>
          <a:custGeom>
            <a:avLst/>
            <a:gdLst/>
            <a:ahLst/>
            <a:cxnLst/>
            <a:rect r="r" b="b" t="t" l="l"/>
            <a:pathLst>
              <a:path h="6276481" w="14086554">
                <a:moveTo>
                  <a:pt x="0" y="0"/>
                </a:moveTo>
                <a:lnTo>
                  <a:pt x="14086554" y="0"/>
                </a:lnTo>
                <a:lnTo>
                  <a:pt x="14086554" y="6276481"/>
                </a:lnTo>
                <a:lnTo>
                  <a:pt x="0" y="6276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601" r="0" b="-462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3953" y="1920276"/>
            <a:ext cx="13081253" cy="146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for 15 epochs with early signs of overfitting after epoch 5.</a:t>
            </a:r>
          </a:p>
          <a:p>
            <a:pPr algn="l" marL="582935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(dense_2 to dense_6): ranges from ~95% to 66% on validation set.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596276" y="1075725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 Training and Evaluation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DAGvUlP3h3c</dc:identifier>
  <dcterms:modified xsi:type="dcterms:W3CDTF">2011-08-01T06:04:30Z</dcterms:modified>
  <cp:revision>1</cp:revision>
  <dc:title>IBM AI-ML Internship Project</dc:title>
</cp:coreProperties>
</file>